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56" r:id="rId3"/>
    <p:sldId id="263" r:id="rId4"/>
    <p:sldId id="257" r:id="rId5"/>
    <p:sldId id="258" r:id="rId6"/>
    <p:sldId id="259" r:id="rId7"/>
    <p:sldId id="260" r:id="rId8"/>
    <p:sldId id="261" r:id="rId9"/>
    <p:sldId id="262"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17" autoAdjust="0"/>
    <p:restoredTop sz="94660"/>
  </p:normalViewPr>
  <p:slideViewPr>
    <p:cSldViewPr snapToGrid="0">
      <p:cViewPr varScale="1">
        <p:scale>
          <a:sx n="68" d="100"/>
          <a:sy n="68" d="100"/>
        </p:scale>
        <p:origin x="840"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8/21/19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58960-C0E1-2E48-9561-30C0D1173F73}"/>
              </a:ext>
            </a:extLst>
          </p:cNvPr>
          <p:cNvSpPr>
            <a:spLocks noGrp="1"/>
          </p:cNvSpPr>
          <p:nvPr>
            <p:ph type="ctrTitle"/>
          </p:nvPr>
        </p:nvSpPr>
        <p:spPr/>
        <p:txBody>
          <a:bodyPr/>
          <a:lstStyle/>
          <a:p>
            <a:r>
              <a:rPr lang="en-US" dirty="0"/>
              <a:t>SAR</a:t>
            </a:r>
          </a:p>
        </p:txBody>
      </p:sp>
      <p:sp>
        <p:nvSpPr>
          <p:cNvPr id="3" name="Subtitle 2">
            <a:extLst>
              <a:ext uri="{FF2B5EF4-FFF2-40B4-BE49-F238E27FC236}">
                <a16:creationId xmlns:a16="http://schemas.microsoft.com/office/drawing/2014/main" id="{DEF11437-3848-E447-BDFD-E527A1DCBE35}"/>
              </a:ext>
            </a:extLst>
          </p:cNvPr>
          <p:cNvSpPr>
            <a:spLocks noGrp="1"/>
          </p:cNvSpPr>
          <p:nvPr>
            <p:ph type="subTitle" idx="1"/>
          </p:nvPr>
        </p:nvSpPr>
        <p:spPr/>
        <p:txBody>
          <a:bodyPr/>
          <a:lstStyle/>
          <a:p>
            <a:r>
              <a:rPr lang="en-US" dirty="0"/>
              <a:t>Short Answer Response</a:t>
            </a:r>
          </a:p>
        </p:txBody>
      </p:sp>
    </p:spTree>
    <p:extLst>
      <p:ext uri="{BB962C8B-B14F-4D97-AF65-F5344CB8AC3E}">
        <p14:creationId xmlns:p14="http://schemas.microsoft.com/office/powerpoint/2010/main" val="2358182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7974" y="192789"/>
            <a:ext cx="8911687" cy="773369"/>
          </a:xfrm>
        </p:spPr>
        <p:txBody>
          <a:bodyPr/>
          <a:lstStyle/>
          <a:p>
            <a:r>
              <a:rPr lang="en-US" dirty="0"/>
              <a:t>For example:</a:t>
            </a:r>
          </a:p>
        </p:txBody>
      </p:sp>
      <p:sp>
        <p:nvSpPr>
          <p:cNvPr id="3" name="Content Placeholder 2"/>
          <p:cNvSpPr>
            <a:spLocks noGrp="1"/>
          </p:cNvSpPr>
          <p:nvPr>
            <p:ph idx="1"/>
          </p:nvPr>
        </p:nvSpPr>
        <p:spPr>
          <a:xfrm>
            <a:off x="1367974" y="1098430"/>
            <a:ext cx="10398456" cy="5336875"/>
          </a:xfrm>
        </p:spPr>
        <p:txBody>
          <a:bodyPr vert="horz" lIns="91440" tIns="45720" rIns="91440" bIns="45720" rtlCol="0" anchor="t">
            <a:normAutofit/>
          </a:bodyPr>
          <a:lstStyle/>
          <a:p>
            <a:r>
              <a:rPr lang="en-US" sz="2400" dirty="0">
                <a:solidFill>
                  <a:srgbClr val="FF0000"/>
                </a:solidFill>
              </a:rPr>
              <a:t>(TS)Della from O. Henry's short story, "The Gift of the Magi," sacrifices for Jim because of her love for him and to show how important and worthy she thinks Jim is</a:t>
            </a:r>
            <a:r>
              <a:rPr lang="en-US" sz="2400" dirty="0"/>
              <a:t>. Della wants to show her love and respect for him by finding </a:t>
            </a:r>
            <a:r>
              <a:rPr lang="en-US" sz="2400" dirty="0">
                <a:solidFill>
                  <a:srgbClr val="00B050"/>
                </a:solidFill>
              </a:rPr>
              <a:t>(CD)“something fine and rare…something near to being worthy of the honor of being owned by Jim.” </a:t>
            </a:r>
            <a:r>
              <a:rPr lang="en-US" sz="2400" dirty="0">
                <a:solidFill>
                  <a:srgbClr val="7030A0"/>
                </a:solidFill>
              </a:rPr>
              <a:t>(CM)Della cares deeply for Jim and places him highly in her heart</a:t>
            </a:r>
            <a:r>
              <a:rPr lang="en-US" sz="2400" dirty="0"/>
              <a:t>. Della decides to cut her hair and before she leaves, </a:t>
            </a:r>
            <a:r>
              <a:rPr lang="en-US" sz="2400" dirty="0">
                <a:solidFill>
                  <a:srgbClr val="00B050"/>
                </a:solidFill>
              </a:rPr>
              <a:t>(CD)“she faltered for a minute and stood still while a tear or two splashed.” </a:t>
            </a:r>
            <a:r>
              <a:rPr lang="en-US" sz="2400" dirty="0">
                <a:solidFill>
                  <a:srgbClr val="7030A0"/>
                </a:solidFill>
              </a:rPr>
              <a:t>(CM)She is willing to sacrifice her most prized possession to buy an amazing gift for her husband, Jim, at a cost to herself because he’s worth it to her</a:t>
            </a:r>
            <a:r>
              <a:rPr lang="en-US" sz="2400" dirty="0"/>
              <a:t>. Della’s sacrifice displays the love she feels for Jim and </a:t>
            </a:r>
            <a:r>
              <a:rPr lang="en-US" sz="2400" dirty="0">
                <a:solidFill>
                  <a:srgbClr val="00B0F0"/>
                </a:solidFill>
              </a:rPr>
              <a:t>teaches the lesson of being wise; that money isn’t the answer, but rather the lengths one is willing to go to for someone else. (Bonus CS)</a:t>
            </a:r>
          </a:p>
        </p:txBody>
      </p:sp>
    </p:spTree>
    <p:extLst>
      <p:ext uri="{BB962C8B-B14F-4D97-AF65-F5344CB8AC3E}">
        <p14:creationId xmlns:p14="http://schemas.microsoft.com/office/powerpoint/2010/main" val="461498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997" y="123778"/>
            <a:ext cx="9589548" cy="1280890"/>
          </a:xfrm>
        </p:spPr>
        <p:txBody>
          <a:bodyPr/>
          <a:lstStyle/>
          <a:p>
            <a:r>
              <a:rPr lang="en-US" dirty="0"/>
              <a:t>“The Story of an Hour” by Kate Chopin</a:t>
            </a:r>
          </a:p>
        </p:txBody>
      </p:sp>
      <p:sp>
        <p:nvSpPr>
          <p:cNvPr id="3" name="Content Placeholder 2"/>
          <p:cNvSpPr>
            <a:spLocks noGrp="1"/>
          </p:cNvSpPr>
          <p:nvPr>
            <p:ph idx="1"/>
          </p:nvPr>
        </p:nvSpPr>
        <p:spPr>
          <a:xfrm>
            <a:off x="1838070" y="1201947"/>
            <a:ext cx="9876601" cy="4560498"/>
          </a:xfrm>
        </p:spPr>
        <p:txBody>
          <a:bodyPr vert="horz" lIns="91440" tIns="45720" rIns="91440" bIns="45720" rtlCol="0" anchor="t">
            <a:normAutofit/>
          </a:bodyPr>
          <a:lstStyle/>
          <a:p>
            <a:pPr marL="0" indent="0">
              <a:buNone/>
            </a:pPr>
            <a:r>
              <a:rPr lang="en-US" sz="3200" dirty="0"/>
              <a:t>Short Answer Prompt:</a:t>
            </a:r>
          </a:p>
          <a:p>
            <a:pPr marL="0" indent="0">
              <a:buNone/>
            </a:pPr>
            <a:endParaRPr lang="en-US" sz="3200" dirty="0"/>
          </a:p>
          <a:p>
            <a:pPr marL="514350" indent="-514350">
              <a:buAutoNum type="arabicPeriod"/>
            </a:pPr>
            <a:r>
              <a:rPr lang="en-US" sz="3200" dirty="0"/>
              <a:t>How does Mrs. Mallard change throughout the story?</a:t>
            </a:r>
          </a:p>
          <a:p>
            <a:pPr marL="514350" indent="-514350">
              <a:buAutoNum type="arabicPeriod"/>
            </a:pPr>
            <a:r>
              <a:rPr lang="en-US" sz="3200" dirty="0">
                <a:solidFill>
                  <a:srgbClr val="0070C0"/>
                </a:solidFill>
              </a:rPr>
              <a:t>Why is the story ironic?</a:t>
            </a:r>
          </a:p>
          <a:p>
            <a:pPr marL="514350" indent="-514350">
              <a:buAutoNum type="arabicPeriod"/>
            </a:pPr>
            <a:r>
              <a:rPr lang="en-US" sz="3200" dirty="0"/>
              <a:t>What is one message the reader can infer from the story?</a:t>
            </a:r>
          </a:p>
        </p:txBody>
      </p:sp>
    </p:spTree>
    <p:extLst>
      <p:ext uri="{BB962C8B-B14F-4D97-AF65-F5344CB8AC3E}">
        <p14:creationId xmlns:p14="http://schemas.microsoft.com/office/powerpoint/2010/main" val="1760753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781" y="207034"/>
            <a:ext cx="7848749" cy="1397479"/>
          </a:xfrm>
        </p:spPr>
        <p:txBody>
          <a:bodyPr>
            <a:normAutofit fontScale="90000"/>
          </a:bodyPr>
          <a:lstStyle/>
          <a:p>
            <a:pPr algn="ctr"/>
            <a:r>
              <a:rPr lang="en-US" dirty="0"/>
              <a:t>Short Answer Structure</a:t>
            </a:r>
            <a:br>
              <a:rPr lang="en-US" dirty="0"/>
            </a:br>
            <a:endParaRPr lang="en-US" dirty="0"/>
          </a:p>
        </p:txBody>
      </p:sp>
      <p:sp>
        <p:nvSpPr>
          <p:cNvPr id="3" name="Subtitle 2"/>
          <p:cNvSpPr>
            <a:spLocks noGrp="1"/>
          </p:cNvSpPr>
          <p:nvPr>
            <p:ph type="subTitle" idx="1"/>
          </p:nvPr>
        </p:nvSpPr>
        <p:spPr>
          <a:xfrm>
            <a:off x="1121434" y="940278"/>
            <a:ext cx="11070566" cy="5917722"/>
          </a:xfrm>
        </p:spPr>
        <p:txBody>
          <a:bodyPr>
            <a:noAutofit/>
          </a:bodyPr>
          <a:lstStyle/>
          <a:p>
            <a:pPr marL="285750" indent="-285750">
              <a:buFont typeface="Arial" panose="020B0604020202020204" pitchFamily="34" charset="0"/>
              <a:buChar char="•"/>
            </a:pPr>
            <a:r>
              <a:rPr lang="en-US" sz="2800" dirty="0"/>
              <a:t>Minimum of FIVE sentences:</a:t>
            </a:r>
          </a:p>
          <a:p>
            <a:r>
              <a:rPr lang="en-US" sz="2800" dirty="0"/>
              <a:t>	1)Topic Sentence (TS) a.k.a. your answer to the question</a:t>
            </a:r>
          </a:p>
          <a:p>
            <a:r>
              <a:rPr lang="en-US" sz="2800" dirty="0"/>
              <a:t>	2) Concrete Detail (CD) a.k.a. text evidence</a:t>
            </a:r>
          </a:p>
          <a:p>
            <a:r>
              <a:rPr lang="en-US" sz="2800" dirty="0"/>
              <a:t>	3) Commentary (CM) a.k.a. connecting your evidence to 			your answer</a:t>
            </a:r>
          </a:p>
          <a:p>
            <a:r>
              <a:rPr lang="en-US" sz="2800" dirty="0"/>
              <a:t>	4) Concrete Detail 2 (CD) Additional evidence to your 				answer</a:t>
            </a:r>
          </a:p>
          <a:p>
            <a:r>
              <a:rPr lang="en-US" sz="2800" dirty="0"/>
              <a:t>	5) Commentary 2 (CM) connect quote to answer </a:t>
            </a:r>
          </a:p>
          <a:p>
            <a:r>
              <a:rPr lang="en-US" sz="2800" dirty="0"/>
              <a:t>	**Bonus** 6) Concluding Sentence (CS) </a:t>
            </a:r>
          </a:p>
          <a:p>
            <a:r>
              <a:rPr lang="en-US" sz="2800" dirty="0"/>
              <a:t>						-Extra Bonus: Theme and/or Lesson</a:t>
            </a:r>
          </a:p>
        </p:txBody>
      </p:sp>
    </p:spTree>
    <p:extLst>
      <p:ext uri="{BB962C8B-B14F-4D97-AF65-F5344CB8AC3E}">
        <p14:creationId xmlns:p14="http://schemas.microsoft.com/office/powerpoint/2010/main" val="174231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0503" y="175536"/>
            <a:ext cx="8911687" cy="928645"/>
          </a:xfrm>
        </p:spPr>
        <p:txBody>
          <a:bodyPr>
            <a:normAutofit/>
          </a:bodyPr>
          <a:lstStyle/>
          <a:p>
            <a:r>
              <a:rPr lang="en-US" sz="4000" dirty="0"/>
              <a:t>Grading Scale: 3-0</a:t>
            </a:r>
          </a:p>
        </p:txBody>
      </p:sp>
      <p:sp>
        <p:nvSpPr>
          <p:cNvPr id="3" name="Content Placeholder 2"/>
          <p:cNvSpPr>
            <a:spLocks noGrp="1"/>
          </p:cNvSpPr>
          <p:nvPr>
            <p:ph idx="1"/>
          </p:nvPr>
        </p:nvSpPr>
        <p:spPr>
          <a:xfrm>
            <a:off x="1540503" y="1236451"/>
            <a:ext cx="9069989" cy="5060832"/>
          </a:xfrm>
        </p:spPr>
        <p:txBody>
          <a:bodyPr>
            <a:noAutofit/>
          </a:bodyPr>
          <a:lstStyle/>
          <a:p>
            <a:r>
              <a:rPr lang="en-US" sz="2400" dirty="0"/>
              <a:t>3+   =  105</a:t>
            </a:r>
          </a:p>
          <a:p>
            <a:r>
              <a:rPr lang="en-US" sz="2400" dirty="0"/>
              <a:t>3     =   100</a:t>
            </a:r>
          </a:p>
          <a:p>
            <a:r>
              <a:rPr lang="en-US" sz="2400" dirty="0"/>
              <a:t>3-    =   95</a:t>
            </a:r>
          </a:p>
          <a:p>
            <a:r>
              <a:rPr lang="en-US" sz="2400" dirty="0"/>
              <a:t>2+   =   90</a:t>
            </a:r>
          </a:p>
          <a:p>
            <a:r>
              <a:rPr lang="en-US" sz="2400" dirty="0"/>
              <a:t>2     =   85</a:t>
            </a:r>
          </a:p>
          <a:p>
            <a:r>
              <a:rPr lang="en-US" sz="2400" dirty="0"/>
              <a:t>2-    =   80</a:t>
            </a:r>
          </a:p>
          <a:p>
            <a:r>
              <a:rPr lang="en-US" sz="2400" dirty="0"/>
              <a:t>1+   =   75</a:t>
            </a:r>
          </a:p>
          <a:p>
            <a:r>
              <a:rPr lang="en-US" sz="2400" dirty="0"/>
              <a:t>1     =   70</a:t>
            </a:r>
          </a:p>
          <a:p>
            <a:r>
              <a:rPr lang="en-US" sz="2400" dirty="0"/>
              <a:t>1-    =   65</a:t>
            </a:r>
          </a:p>
          <a:p>
            <a:r>
              <a:rPr lang="en-US" sz="2400" dirty="0"/>
              <a:t>0     </a:t>
            </a:r>
            <a:r>
              <a:rPr lang="en-US" sz="2400"/>
              <a:t>=   60</a:t>
            </a:r>
            <a:endParaRPr lang="en-US" sz="2400" dirty="0"/>
          </a:p>
        </p:txBody>
      </p:sp>
    </p:spTree>
    <p:extLst>
      <p:ext uri="{BB962C8B-B14F-4D97-AF65-F5344CB8AC3E}">
        <p14:creationId xmlns:p14="http://schemas.microsoft.com/office/powerpoint/2010/main" val="1744365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4480" y="0"/>
            <a:ext cx="8911687" cy="1280890"/>
          </a:xfrm>
        </p:spPr>
        <p:txBody>
          <a:bodyPr>
            <a:normAutofit/>
          </a:bodyPr>
          <a:lstStyle/>
          <a:p>
            <a:r>
              <a:rPr lang="en-US" sz="4000" dirty="0"/>
              <a:t>Topic Sentence (TS) </a:t>
            </a:r>
          </a:p>
        </p:txBody>
      </p:sp>
      <p:sp>
        <p:nvSpPr>
          <p:cNvPr id="3" name="Content Placeholder 2"/>
          <p:cNvSpPr>
            <a:spLocks noGrp="1"/>
          </p:cNvSpPr>
          <p:nvPr>
            <p:ph idx="1"/>
          </p:nvPr>
        </p:nvSpPr>
        <p:spPr>
          <a:xfrm>
            <a:off x="1174480" y="1280890"/>
            <a:ext cx="11017520" cy="5181600"/>
          </a:xfrm>
        </p:spPr>
        <p:txBody>
          <a:bodyPr>
            <a:normAutofit/>
          </a:bodyPr>
          <a:lstStyle/>
          <a:p>
            <a:r>
              <a:rPr lang="en-US" sz="2400" dirty="0"/>
              <a:t>States your main IDEA</a:t>
            </a:r>
          </a:p>
          <a:p>
            <a:r>
              <a:rPr lang="en-US" sz="2400" dirty="0"/>
              <a:t>Must be debatable, so beyond the obvious answer; An abstract idea</a:t>
            </a:r>
          </a:p>
          <a:p>
            <a:pPr lvl="1"/>
            <a:r>
              <a:rPr lang="en-US" sz="2400" dirty="0"/>
              <a:t>Obvious=Della sacrifices for Jim because she needed to buy a gift.</a:t>
            </a:r>
          </a:p>
          <a:p>
            <a:pPr lvl="1"/>
            <a:r>
              <a:rPr lang="en-US" sz="2400" dirty="0"/>
              <a:t>Abstract= Della sacrifices for Jim because of the love she has for him</a:t>
            </a:r>
          </a:p>
          <a:p>
            <a:r>
              <a:rPr lang="en-US" sz="2400" dirty="0"/>
              <a:t>Is a complex sentence</a:t>
            </a:r>
          </a:p>
          <a:p>
            <a:pPr lvl="1"/>
            <a:r>
              <a:rPr lang="en-US" sz="2400" dirty="0"/>
              <a:t>“Because” is almost always a reliable choice</a:t>
            </a:r>
          </a:p>
          <a:p>
            <a:pPr lvl="1"/>
            <a:r>
              <a:rPr lang="en-US" sz="2400" dirty="0"/>
              <a:t>Simple sentence: Della loves Jim. </a:t>
            </a:r>
          </a:p>
          <a:p>
            <a:pPr lvl="1"/>
            <a:r>
              <a:rPr lang="en-US" sz="2400" dirty="0"/>
              <a:t>Complex: Della sacrifices for Jim </a:t>
            </a:r>
            <a:r>
              <a:rPr lang="en-US" sz="2400" b="1" dirty="0"/>
              <a:t>because</a:t>
            </a:r>
            <a:r>
              <a:rPr lang="en-US" sz="2400" dirty="0"/>
              <a:t> of the love she feels towards him.</a:t>
            </a:r>
          </a:p>
        </p:txBody>
      </p:sp>
    </p:spTree>
    <p:extLst>
      <p:ext uri="{BB962C8B-B14F-4D97-AF65-F5344CB8AC3E}">
        <p14:creationId xmlns:p14="http://schemas.microsoft.com/office/powerpoint/2010/main" val="3782839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6216" y="175536"/>
            <a:ext cx="8911687" cy="825128"/>
          </a:xfrm>
        </p:spPr>
        <p:txBody>
          <a:bodyPr>
            <a:normAutofit/>
          </a:bodyPr>
          <a:lstStyle/>
          <a:p>
            <a:r>
              <a:rPr lang="en-US" sz="4000" dirty="0"/>
              <a:t>Concrete Detail (CD)</a:t>
            </a:r>
          </a:p>
        </p:txBody>
      </p:sp>
      <p:sp>
        <p:nvSpPr>
          <p:cNvPr id="3" name="Content Placeholder 2"/>
          <p:cNvSpPr>
            <a:spLocks noGrp="1"/>
          </p:cNvSpPr>
          <p:nvPr>
            <p:ph idx="1"/>
          </p:nvPr>
        </p:nvSpPr>
        <p:spPr>
          <a:xfrm>
            <a:off x="1316216" y="1000664"/>
            <a:ext cx="9622078" cy="4733027"/>
          </a:xfrm>
        </p:spPr>
        <p:txBody>
          <a:bodyPr>
            <a:noAutofit/>
          </a:bodyPr>
          <a:lstStyle/>
          <a:p>
            <a:r>
              <a:rPr lang="en-US" sz="2800" dirty="0"/>
              <a:t>Must support your point/answer(Prove your answer)</a:t>
            </a:r>
          </a:p>
          <a:p>
            <a:r>
              <a:rPr lang="en-US" sz="2800" dirty="0"/>
              <a:t>Must be specific (no overly long quotes)</a:t>
            </a:r>
          </a:p>
          <a:p>
            <a:r>
              <a:rPr lang="en-US" sz="2800" dirty="0"/>
              <a:t>Must contain “quoted material” (not a paraphrase or summary)</a:t>
            </a:r>
          </a:p>
          <a:p>
            <a:r>
              <a:rPr lang="en-US" sz="2800" dirty="0"/>
              <a:t>Must be introduced with context (embedded)</a:t>
            </a:r>
          </a:p>
          <a:p>
            <a:pPr lvl="1"/>
            <a:r>
              <a:rPr lang="en-US" sz="2800" dirty="0"/>
              <a:t>E.g. Della wants to show her love and respect for him by finding “something fine and rare…something near to being worthy of the honor of being owned by Jim.”</a:t>
            </a:r>
          </a:p>
          <a:p>
            <a:pPr lvl="1"/>
            <a:r>
              <a:rPr lang="en-US" sz="2800" dirty="0"/>
              <a:t>No naked quotes!</a:t>
            </a:r>
          </a:p>
          <a:p>
            <a:pPr lvl="1"/>
            <a:r>
              <a:rPr lang="en-US" sz="2800" dirty="0"/>
              <a:t>Introduce the quote WITH YOUR OWN WORDS</a:t>
            </a:r>
          </a:p>
        </p:txBody>
      </p:sp>
    </p:spTree>
    <p:extLst>
      <p:ext uri="{BB962C8B-B14F-4D97-AF65-F5344CB8AC3E}">
        <p14:creationId xmlns:p14="http://schemas.microsoft.com/office/powerpoint/2010/main" val="2928075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0723" y="138023"/>
            <a:ext cx="8517897" cy="931653"/>
          </a:xfrm>
        </p:spPr>
        <p:txBody>
          <a:bodyPr>
            <a:normAutofit/>
          </a:bodyPr>
          <a:lstStyle/>
          <a:p>
            <a:r>
              <a:rPr lang="en-US" sz="4000" dirty="0"/>
              <a:t>Commentary (CM)</a:t>
            </a:r>
          </a:p>
        </p:txBody>
      </p:sp>
      <p:sp>
        <p:nvSpPr>
          <p:cNvPr id="3" name="Content Placeholder 2"/>
          <p:cNvSpPr>
            <a:spLocks noGrp="1"/>
          </p:cNvSpPr>
          <p:nvPr>
            <p:ph idx="1"/>
          </p:nvPr>
        </p:nvSpPr>
        <p:spPr>
          <a:xfrm>
            <a:off x="1350723" y="1909314"/>
            <a:ext cx="9208009" cy="4318958"/>
          </a:xfrm>
        </p:spPr>
        <p:txBody>
          <a:bodyPr>
            <a:normAutofit/>
          </a:bodyPr>
          <a:lstStyle/>
          <a:p>
            <a:r>
              <a:rPr lang="en-US" sz="3200" dirty="0"/>
              <a:t>Explains how your CD supports your TS</a:t>
            </a:r>
          </a:p>
          <a:p>
            <a:pPr lvl="1"/>
            <a:r>
              <a:rPr lang="en-US" sz="3200" dirty="0"/>
              <a:t>In other words, how does your quote support your main idea </a:t>
            </a:r>
          </a:p>
          <a:p>
            <a:pPr lvl="2"/>
            <a:r>
              <a:rPr lang="en-US" sz="3200" dirty="0"/>
              <a:t>E.g. Della cares deeply for Jim and places him highly in her heart.</a:t>
            </a:r>
          </a:p>
          <a:p>
            <a:r>
              <a:rPr lang="en-US" sz="3200" dirty="0"/>
              <a:t>Connect the quote to your answer</a:t>
            </a:r>
          </a:p>
          <a:p>
            <a:pPr lvl="1"/>
            <a:r>
              <a:rPr lang="en-US" sz="3200" dirty="0"/>
              <a:t>How does your quote prove your answer</a:t>
            </a:r>
          </a:p>
          <a:p>
            <a:pPr marL="914400" lvl="2" indent="0">
              <a:buNone/>
            </a:pPr>
            <a:endParaRPr lang="en-US" dirty="0"/>
          </a:p>
        </p:txBody>
      </p:sp>
    </p:spTree>
    <p:extLst>
      <p:ext uri="{BB962C8B-B14F-4D97-AF65-F5344CB8AC3E}">
        <p14:creationId xmlns:p14="http://schemas.microsoft.com/office/powerpoint/2010/main" val="2436658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065" y="330812"/>
            <a:ext cx="8911687" cy="1280890"/>
          </a:xfrm>
        </p:spPr>
        <p:txBody>
          <a:bodyPr>
            <a:normAutofit/>
          </a:bodyPr>
          <a:lstStyle/>
          <a:p>
            <a:r>
              <a:rPr lang="en-US" sz="4000" dirty="0"/>
              <a:t>Concrete Detail 2 (CD)</a:t>
            </a:r>
          </a:p>
        </p:txBody>
      </p:sp>
      <p:sp>
        <p:nvSpPr>
          <p:cNvPr id="3" name="Content Placeholder 2"/>
          <p:cNvSpPr>
            <a:spLocks noGrp="1"/>
          </p:cNvSpPr>
          <p:nvPr>
            <p:ph idx="1"/>
          </p:nvPr>
        </p:nvSpPr>
        <p:spPr>
          <a:xfrm>
            <a:off x="1916352" y="1611702"/>
            <a:ext cx="8915400" cy="3777622"/>
          </a:xfrm>
        </p:spPr>
        <p:txBody>
          <a:bodyPr>
            <a:normAutofit/>
          </a:bodyPr>
          <a:lstStyle/>
          <a:p>
            <a:r>
              <a:rPr lang="en-US" sz="3200" dirty="0"/>
              <a:t>A SECOND quote that continues to support your answer</a:t>
            </a:r>
          </a:p>
          <a:p>
            <a:r>
              <a:rPr lang="en-US" sz="3200" dirty="0"/>
              <a:t>MORE EVIDENCE</a:t>
            </a:r>
          </a:p>
        </p:txBody>
      </p:sp>
    </p:spTree>
    <p:extLst>
      <p:ext uri="{BB962C8B-B14F-4D97-AF65-F5344CB8AC3E}">
        <p14:creationId xmlns:p14="http://schemas.microsoft.com/office/powerpoint/2010/main" val="2539238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4238" y="123778"/>
            <a:ext cx="8911687" cy="1280890"/>
          </a:xfrm>
        </p:spPr>
        <p:txBody>
          <a:bodyPr>
            <a:normAutofit/>
          </a:bodyPr>
          <a:lstStyle/>
          <a:p>
            <a:r>
              <a:rPr lang="en-US" sz="4000" dirty="0"/>
              <a:t>Commentary 2 (CM)</a:t>
            </a:r>
          </a:p>
        </p:txBody>
      </p:sp>
      <p:sp>
        <p:nvSpPr>
          <p:cNvPr id="3" name="Content Placeholder 2"/>
          <p:cNvSpPr>
            <a:spLocks noGrp="1"/>
          </p:cNvSpPr>
          <p:nvPr>
            <p:ph idx="1"/>
          </p:nvPr>
        </p:nvSpPr>
        <p:spPr>
          <a:xfrm>
            <a:off x="1454238" y="1991264"/>
            <a:ext cx="8915400" cy="3777622"/>
          </a:xfrm>
        </p:spPr>
        <p:txBody>
          <a:bodyPr>
            <a:normAutofit/>
          </a:bodyPr>
          <a:lstStyle/>
          <a:p>
            <a:r>
              <a:rPr lang="en-US" sz="3200" dirty="0"/>
              <a:t>Further explains your quote to your answer or TS (topic sentence)</a:t>
            </a:r>
          </a:p>
          <a:p>
            <a:r>
              <a:rPr lang="en-US" sz="3200" dirty="0"/>
              <a:t>Should be relevant and clear</a:t>
            </a:r>
          </a:p>
        </p:txBody>
      </p:sp>
    </p:spTree>
    <p:extLst>
      <p:ext uri="{BB962C8B-B14F-4D97-AF65-F5344CB8AC3E}">
        <p14:creationId xmlns:p14="http://schemas.microsoft.com/office/powerpoint/2010/main" val="1593255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4238" y="210042"/>
            <a:ext cx="8911687" cy="807875"/>
          </a:xfrm>
        </p:spPr>
        <p:txBody>
          <a:bodyPr/>
          <a:lstStyle/>
          <a:p>
            <a:r>
              <a:rPr lang="en-US" dirty="0"/>
              <a:t>Concluding Sentence (CS)** </a:t>
            </a:r>
          </a:p>
        </p:txBody>
      </p:sp>
      <p:sp>
        <p:nvSpPr>
          <p:cNvPr id="3" name="Content Placeholder 2"/>
          <p:cNvSpPr>
            <a:spLocks noGrp="1"/>
          </p:cNvSpPr>
          <p:nvPr>
            <p:ph idx="1"/>
          </p:nvPr>
        </p:nvSpPr>
        <p:spPr>
          <a:xfrm>
            <a:off x="1450524" y="1426233"/>
            <a:ext cx="9781067" cy="4698521"/>
          </a:xfrm>
        </p:spPr>
        <p:txBody>
          <a:bodyPr>
            <a:normAutofit/>
          </a:bodyPr>
          <a:lstStyle/>
          <a:p>
            <a:r>
              <a:rPr lang="en-US" sz="2400" dirty="0"/>
              <a:t>Restate your main point in NEW WORDS, </a:t>
            </a:r>
            <a:r>
              <a:rPr lang="en-US" sz="2400" b="1" dirty="0"/>
              <a:t>OR</a:t>
            </a:r>
            <a:endParaRPr lang="en-US" sz="2400" dirty="0"/>
          </a:p>
          <a:p>
            <a:r>
              <a:rPr lang="en-US" sz="2400" dirty="0"/>
              <a:t>Bonus: Make an observation (Theme) if possible</a:t>
            </a:r>
          </a:p>
          <a:p>
            <a:r>
              <a:rPr lang="en-US" sz="2400" dirty="0"/>
              <a:t>Can also state the lesson of the story </a:t>
            </a:r>
            <a:r>
              <a:rPr lang="en-US" sz="2400" b="1" dirty="0"/>
              <a:t>IF</a:t>
            </a:r>
            <a:r>
              <a:rPr lang="en-US" sz="2400" dirty="0"/>
              <a:t> it relates to your answer</a:t>
            </a:r>
          </a:p>
          <a:p>
            <a:pPr lvl="1"/>
            <a:r>
              <a:rPr lang="en-US" sz="2400" dirty="0"/>
              <a:t>E.g. Della’s sacrifice displays the love she feels for Jim and teaches the lesson of being wise; that money isn’t the answer, but rather the lengths one is willing to go to for someone else.</a:t>
            </a:r>
          </a:p>
          <a:p>
            <a:pPr lvl="0">
              <a:buClr>
                <a:srgbClr val="A53010"/>
              </a:buClr>
            </a:pPr>
            <a:r>
              <a:rPr lang="en-US" sz="2400" dirty="0">
                <a:solidFill>
                  <a:prstClr val="black">
                    <a:lumMod val="75000"/>
                    <a:lumOff val="25000"/>
                  </a:prstClr>
                </a:solidFill>
              </a:rPr>
              <a:t>If you can accomplish this sentence, you will have proved your comprehension (understanding) of the story and will </a:t>
            </a:r>
            <a:r>
              <a:rPr lang="en-US" sz="2400" i="1" dirty="0">
                <a:solidFill>
                  <a:prstClr val="black">
                    <a:lumMod val="75000"/>
                    <a:lumOff val="25000"/>
                  </a:prstClr>
                </a:solidFill>
              </a:rPr>
              <a:t>usually</a:t>
            </a:r>
            <a:r>
              <a:rPr lang="en-US" sz="2400" dirty="0">
                <a:solidFill>
                  <a:prstClr val="black">
                    <a:lumMod val="75000"/>
                    <a:lumOff val="25000"/>
                  </a:prstClr>
                </a:solidFill>
              </a:rPr>
              <a:t> receive a better score</a:t>
            </a:r>
          </a:p>
          <a:p>
            <a:pPr marL="457200" lvl="1" indent="0">
              <a:buNone/>
            </a:pPr>
            <a:endParaRPr lang="en-US" sz="2000" dirty="0"/>
          </a:p>
        </p:txBody>
      </p:sp>
    </p:spTree>
    <p:extLst>
      <p:ext uri="{BB962C8B-B14F-4D97-AF65-F5344CB8AC3E}">
        <p14:creationId xmlns:p14="http://schemas.microsoft.com/office/powerpoint/2010/main" val="33628863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233</TotalTime>
  <Words>664</Words>
  <Application>Microsoft Macintosh PowerPoint</Application>
  <PresentationFormat>Widescreen</PresentationFormat>
  <Paragraphs>65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SAR</vt:lpstr>
      <vt:lpstr>Short Answer Structure </vt:lpstr>
      <vt:lpstr>Grading Scale: 3-0</vt:lpstr>
      <vt:lpstr>Topic Sentence (TS) </vt:lpstr>
      <vt:lpstr>Concrete Detail (CD)</vt:lpstr>
      <vt:lpstr>Commentary (CM)</vt:lpstr>
      <vt:lpstr>Concrete Detail 2 (CD)</vt:lpstr>
      <vt:lpstr>Commentary 2 (CM)</vt:lpstr>
      <vt:lpstr>Concluding Sentence (CS)** </vt:lpstr>
      <vt:lpstr>For example:</vt:lpstr>
      <vt:lpstr>“The Story of an Hour” by Kate Chopin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Answer Structure </dc:title>
  <dc:creator>Michelle L Teter</dc:creator>
  <cp:lastModifiedBy>Michelle L Teter</cp:lastModifiedBy>
  <cp:revision>53</cp:revision>
  <dcterms:created xsi:type="dcterms:W3CDTF">2016-10-06T03:17:46Z</dcterms:created>
  <dcterms:modified xsi:type="dcterms:W3CDTF">2019-08-21T21:15:41Z</dcterms:modified>
</cp:coreProperties>
</file>